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63" r:id="rId3"/>
    <p:sldId id="257" r:id="rId4"/>
    <p:sldId id="258" r:id="rId5"/>
    <p:sldId id="265" r:id="rId6"/>
    <p:sldId id="259" r:id="rId7"/>
    <p:sldId id="260" r:id="rId8"/>
    <p:sldId id="261" r:id="rId9"/>
    <p:sldId id="262" r:id="rId10"/>
    <p:sldId id="264"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4"/>
    <p:restoredTop sz="81058"/>
  </p:normalViewPr>
  <p:slideViewPr>
    <p:cSldViewPr snapToGrid="0" snapToObjects="1">
      <p:cViewPr varScale="1">
        <p:scale>
          <a:sx n="84" d="100"/>
          <a:sy n="84" d="100"/>
        </p:scale>
        <p:origin x="184"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A803F0-3D7E-3F4D-A2E7-9DC6E4ED2C6B}" type="datetimeFigureOut">
              <a:rPr lang="en-US" smtClean="0"/>
              <a:t>7/17/23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444CB6-6487-B04B-B380-D6B0B8423481}" type="slidenum">
              <a:rPr lang="en-US" smtClean="0"/>
              <a:t>‹#›</a:t>
            </a:fld>
            <a:endParaRPr lang="en-US"/>
          </a:p>
        </p:txBody>
      </p:sp>
    </p:spTree>
    <p:extLst>
      <p:ext uri="{BB962C8B-B14F-4D97-AF65-F5344CB8AC3E}">
        <p14:creationId xmlns:p14="http://schemas.microsoft.com/office/powerpoint/2010/main" val="3468027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pubs.asahq.org</a:t>
            </a:r>
            <a:r>
              <a:rPr lang="en-US" dirty="0"/>
              <a:t>/anesthesiology/article/87/4/993/36250/Management-of-Massive-Grain-Aspiration</a:t>
            </a:r>
          </a:p>
        </p:txBody>
      </p:sp>
      <p:sp>
        <p:nvSpPr>
          <p:cNvPr id="4" name="Slide Number Placeholder 3"/>
          <p:cNvSpPr>
            <a:spLocks noGrp="1"/>
          </p:cNvSpPr>
          <p:nvPr>
            <p:ph type="sldNum" sz="quarter" idx="5"/>
          </p:nvPr>
        </p:nvSpPr>
        <p:spPr/>
        <p:txBody>
          <a:bodyPr/>
          <a:lstStyle/>
          <a:p>
            <a:fld id="{5B444CB6-6487-B04B-B380-D6B0B8423481}" type="slidenum">
              <a:rPr lang="en-US" smtClean="0"/>
              <a:t>4</a:t>
            </a:fld>
            <a:endParaRPr lang="en-US"/>
          </a:p>
        </p:txBody>
      </p:sp>
    </p:spTree>
    <p:extLst>
      <p:ext uri="{BB962C8B-B14F-4D97-AF65-F5344CB8AC3E}">
        <p14:creationId xmlns:p14="http://schemas.microsoft.com/office/powerpoint/2010/main" val="1133035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sportsmedicine-open.springeropen.com</a:t>
            </a:r>
            <a:r>
              <a:rPr lang="en-US" dirty="0"/>
              <a:t>/articles/10.1186/s40798-021-00314-w</a:t>
            </a:r>
          </a:p>
        </p:txBody>
      </p:sp>
      <p:sp>
        <p:nvSpPr>
          <p:cNvPr id="4" name="Slide Number Placeholder 3"/>
          <p:cNvSpPr>
            <a:spLocks noGrp="1"/>
          </p:cNvSpPr>
          <p:nvPr>
            <p:ph type="sldNum" sz="quarter" idx="5"/>
          </p:nvPr>
        </p:nvSpPr>
        <p:spPr/>
        <p:txBody>
          <a:bodyPr/>
          <a:lstStyle/>
          <a:p>
            <a:fld id="{5B444CB6-6487-B04B-B380-D6B0B8423481}" type="slidenum">
              <a:rPr lang="en-US" smtClean="0"/>
              <a:t>9</a:t>
            </a:fld>
            <a:endParaRPr lang="en-US"/>
          </a:p>
        </p:txBody>
      </p:sp>
    </p:spTree>
    <p:extLst>
      <p:ext uri="{BB962C8B-B14F-4D97-AF65-F5344CB8AC3E}">
        <p14:creationId xmlns:p14="http://schemas.microsoft.com/office/powerpoint/2010/main" val="3329949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Among the most impressive divers are elephant seals that can submerge for 2 h and dive to 1500 m (386). During migration, they spend up to 95% of time underwater, surfacing for only 1 to 3min at a time. Reviews of diving mammal physiology may be found elsewhere (209, 210, 308, 346).</a:t>
            </a:r>
          </a:p>
        </p:txBody>
      </p:sp>
      <p:sp>
        <p:nvSpPr>
          <p:cNvPr id="4" name="Slide Number Placeholder 3"/>
          <p:cNvSpPr>
            <a:spLocks noGrp="1"/>
          </p:cNvSpPr>
          <p:nvPr>
            <p:ph type="sldNum" sz="quarter" idx="5"/>
          </p:nvPr>
        </p:nvSpPr>
        <p:spPr/>
        <p:txBody>
          <a:bodyPr/>
          <a:lstStyle/>
          <a:p>
            <a:fld id="{5B444CB6-6487-B04B-B380-D6B0B8423481}" type="slidenum">
              <a:rPr lang="en-US" smtClean="0"/>
              <a:t>10</a:t>
            </a:fld>
            <a:endParaRPr lang="en-US"/>
          </a:p>
        </p:txBody>
      </p:sp>
    </p:spTree>
    <p:extLst>
      <p:ext uri="{BB962C8B-B14F-4D97-AF65-F5344CB8AC3E}">
        <p14:creationId xmlns:p14="http://schemas.microsoft.com/office/powerpoint/2010/main" val="2370697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temperature – highest core temp is rectal</a:t>
            </a:r>
          </a:p>
          <a:p>
            <a:r>
              <a:rPr lang="en-US" dirty="0"/>
              <a:t>Skin temperature is not regulated.</a:t>
            </a:r>
          </a:p>
        </p:txBody>
      </p:sp>
      <p:sp>
        <p:nvSpPr>
          <p:cNvPr id="4" name="Slide Number Placeholder 3"/>
          <p:cNvSpPr>
            <a:spLocks noGrp="1"/>
          </p:cNvSpPr>
          <p:nvPr>
            <p:ph type="sldNum" sz="quarter" idx="5"/>
          </p:nvPr>
        </p:nvSpPr>
        <p:spPr/>
        <p:txBody>
          <a:bodyPr/>
          <a:lstStyle/>
          <a:p>
            <a:fld id="{5B444CB6-6487-B04B-B380-D6B0B8423481}" type="slidenum">
              <a:rPr lang="en-US" smtClean="0"/>
              <a:t>11</a:t>
            </a:fld>
            <a:endParaRPr lang="en-US"/>
          </a:p>
        </p:txBody>
      </p:sp>
    </p:spTree>
    <p:extLst>
      <p:ext uri="{BB962C8B-B14F-4D97-AF65-F5344CB8AC3E}">
        <p14:creationId xmlns:p14="http://schemas.microsoft.com/office/powerpoint/2010/main" val="183906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birds get hypercapnic or hypoxemic if they get the flu?</a:t>
            </a:r>
          </a:p>
        </p:txBody>
      </p:sp>
      <p:sp>
        <p:nvSpPr>
          <p:cNvPr id="4" name="Slide Number Placeholder 3"/>
          <p:cNvSpPr>
            <a:spLocks noGrp="1"/>
          </p:cNvSpPr>
          <p:nvPr>
            <p:ph type="sldNum" sz="quarter" idx="5"/>
          </p:nvPr>
        </p:nvSpPr>
        <p:spPr/>
        <p:txBody>
          <a:bodyPr/>
          <a:lstStyle/>
          <a:p>
            <a:fld id="{5B444CB6-6487-B04B-B380-D6B0B8423481}" type="slidenum">
              <a:rPr lang="en-US" smtClean="0"/>
              <a:t>13</a:t>
            </a:fld>
            <a:endParaRPr lang="en-US"/>
          </a:p>
        </p:txBody>
      </p:sp>
    </p:spTree>
    <p:extLst>
      <p:ext uri="{BB962C8B-B14F-4D97-AF65-F5344CB8AC3E}">
        <p14:creationId xmlns:p14="http://schemas.microsoft.com/office/powerpoint/2010/main" val="1301856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B444CB6-6487-B04B-B380-D6B0B8423481}" type="slidenum">
              <a:rPr lang="en-US" smtClean="0"/>
              <a:t>14</a:t>
            </a:fld>
            <a:endParaRPr lang="en-US"/>
          </a:p>
        </p:txBody>
      </p:sp>
    </p:spTree>
    <p:extLst>
      <p:ext uri="{BB962C8B-B14F-4D97-AF65-F5344CB8AC3E}">
        <p14:creationId xmlns:p14="http://schemas.microsoft.com/office/powerpoint/2010/main" val="2631169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E306-666C-CB41-836A-5B24783FB36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CA8D89-D022-4B44-BEFB-E9F61C1D71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130B2D-B153-3542-B9C1-BFBEAE672E1B}"/>
              </a:ext>
            </a:extLst>
          </p:cNvPr>
          <p:cNvSpPr>
            <a:spLocks noGrp="1"/>
          </p:cNvSpPr>
          <p:nvPr>
            <p:ph type="dt" sz="half" idx="10"/>
          </p:nvPr>
        </p:nvSpPr>
        <p:spPr/>
        <p:txBody>
          <a:bodyPr/>
          <a:lstStyle/>
          <a:p>
            <a:fld id="{B21F5C90-78BC-6E4B-91EA-F5F505D774A4}" type="datetimeFigureOut">
              <a:rPr lang="en-US" smtClean="0"/>
              <a:t>7/17/23</a:t>
            </a:fld>
            <a:endParaRPr lang="en-US"/>
          </a:p>
        </p:txBody>
      </p:sp>
      <p:sp>
        <p:nvSpPr>
          <p:cNvPr id="5" name="Footer Placeholder 4">
            <a:extLst>
              <a:ext uri="{FF2B5EF4-FFF2-40B4-BE49-F238E27FC236}">
                <a16:creationId xmlns:a16="http://schemas.microsoft.com/office/drawing/2014/main" id="{CDDD26C7-09F0-294C-BF0F-3489E9B33B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F965D9-1D81-3F44-908B-8A523F3E2E3D}"/>
              </a:ext>
            </a:extLst>
          </p:cNvPr>
          <p:cNvSpPr>
            <a:spLocks noGrp="1"/>
          </p:cNvSpPr>
          <p:nvPr>
            <p:ph type="sldNum" sz="quarter" idx="12"/>
          </p:nvPr>
        </p:nvSpPr>
        <p:spPr/>
        <p:txBody>
          <a:bodyPr/>
          <a:lstStyle/>
          <a:p>
            <a:fld id="{0C4CCF79-4414-4545-9F4E-70D718E8A79B}" type="slidenum">
              <a:rPr lang="en-US" smtClean="0"/>
              <a:t>‹#›</a:t>
            </a:fld>
            <a:endParaRPr lang="en-US"/>
          </a:p>
        </p:txBody>
      </p:sp>
    </p:spTree>
    <p:extLst>
      <p:ext uri="{BB962C8B-B14F-4D97-AF65-F5344CB8AC3E}">
        <p14:creationId xmlns:p14="http://schemas.microsoft.com/office/powerpoint/2010/main" val="982985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CFBD4-B420-0940-A788-C54F724B0F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40F114-8458-9B4F-A259-A94F89925B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FD4856-67EF-1B4A-8052-2FAD31C9F826}"/>
              </a:ext>
            </a:extLst>
          </p:cNvPr>
          <p:cNvSpPr>
            <a:spLocks noGrp="1"/>
          </p:cNvSpPr>
          <p:nvPr>
            <p:ph type="dt" sz="half" idx="10"/>
          </p:nvPr>
        </p:nvSpPr>
        <p:spPr/>
        <p:txBody>
          <a:bodyPr/>
          <a:lstStyle/>
          <a:p>
            <a:fld id="{B21F5C90-78BC-6E4B-91EA-F5F505D774A4}" type="datetimeFigureOut">
              <a:rPr lang="en-US" smtClean="0"/>
              <a:t>7/17/23</a:t>
            </a:fld>
            <a:endParaRPr lang="en-US"/>
          </a:p>
        </p:txBody>
      </p:sp>
      <p:sp>
        <p:nvSpPr>
          <p:cNvPr id="5" name="Footer Placeholder 4">
            <a:extLst>
              <a:ext uri="{FF2B5EF4-FFF2-40B4-BE49-F238E27FC236}">
                <a16:creationId xmlns:a16="http://schemas.microsoft.com/office/drawing/2014/main" id="{5FBEEDC5-50D3-A24B-B431-0693D72AEA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5F91B2-9E5C-C64A-A9F3-4C55ADCA3613}"/>
              </a:ext>
            </a:extLst>
          </p:cNvPr>
          <p:cNvSpPr>
            <a:spLocks noGrp="1"/>
          </p:cNvSpPr>
          <p:nvPr>
            <p:ph type="sldNum" sz="quarter" idx="12"/>
          </p:nvPr>
        </p:nvSpPr>
        <p:spPr/>
        <p:txBody>
          <a:bodyPr/>
          <a:lstStyle/>
          <a:p>
            <a:fld id="{0C4CCF79-4414-4545-9F4E-70D718E8A79B}" type="slidenum">
              <a:rPr lang="en-US" smtClean="0"/>
              <a:t>‹#›</a:t>
            </a:fld>
            <a:endParaRPr lang="en-US"/>
          </a:p>
        </p:txBody>
      </p:sp>
    </p:spTree>
    <p:extLst>
      <p:ext uri="{BB962C8B-B14F-4D97-AF65-F5344CB8AC3E}">
        <p14:creationId xmlns:p14="http://schemas.microsoft.com/office/powerpoint/2010/main" val="3077833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27FCDC-E6F2-0844-8A50-68EF672F21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58CB3F-F478-D744-9CCE-2C2A70BCB4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DB3181-D2D7-284C-A61D-9561FCEBD575}"/>
              </a:ext>
            </a:extLst>
          </p:cNvPr>
          <p:cNvSpPr>
            <a:spLocks noGrp="1"/>
          </p:cNvSpPr>
          <p:nvPr>
            <p:ph type="dt" sz="half" idx="10"/>
          </p:nvPr>
        </p:nvSpPr>
        <p:spPr/>
        <p:txBody>
          <a:bodyPr/>
          <a:lstStyle/>
          <a:p>
            <a:fld id="{B21F5C90-78BC-6E4B-91EA-F5F505D774A4}" type="datetimeFigureOut">
              <a:rPr lang="en-US" smtClean="0"/>
              <a:t>7/17/23</a:t>
            </a:fld>
            <a:endParaRPr lang="en-US"/>
          </a:p>
        </p:txBody>
      </p:sp>
      <p:sp>
        <p:nvSpPr>
          <p:cNvPr id="5" name="Footer Placeholder 4">
            <a:extLst>
              <a:ext uri="{FF2B5EF4-FFF2-40B4-BE49-F238E27FC236}">
                <a16:creationId xmlns:a16="http://schemas.microsoft.com/office/drawing/2014/main" id="{C44D88F7-9772-794B-8962-5D81C46F5D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DC2EB3-E771-2643-A26B-55247844DE88}"/>
              </a:ext>
            </a:extLst>
          </p:cNvPr>
          <p:cNvSpPr>
            <a:spLocks noGrp="1"/>
          </p:cNvSpPr>
          <p:nvPr>
            <p:ph type="sldNum" sz="quarter" idx="12"/>
          </p:nvPr>
        </p:nvSpPr>
        <p:spPr/>
        <p:txBody>
          <a:bodyPr/>
          <a:lstStyle/>
          <a:p>
            <a:fld id="{0C4CCF79-4414-4545-9F4E-70D718E8A79B}" type="slidenum">
              <a:rPr lang="en-US" smtClean="0"/>
              <a:t>‹#›</a:t>
            </a:fld>
            <a:endParaRPr lang="en-US"/>
          </a:p>
        </p:txBody>
      </p:sp>
    </p:spTree>
    <p:extLst>
      <p:ext uri="{BB962C8B-B14F-4D97-AF65-F5344CB8AC3E}">
        <p14:creationId xmlns:p14="http://schemas.microsoft.com/office/powerpoint/2010/main" val="2190562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7708A-851A-154C-AE89-15DB227F27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58BB5B-A3CD-684C-AB8A-12D01C3F53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42FE3D-1C0A-C445-9B0D-ED98C872C600}"/>
              </a:ext>
            </a:extLst>
          </p:cNvPr>
          <p:cNvSpPr>
            <a:spLocks noGrp="1"/>
          </p:cNvSpPr>
          <p:nvPr>
            <p:ph type="dt" sz="half" idx="10"/>
          </p:nvPr>
        </p:nvSpPr>
        <p:spPr/>
        <p:txBody>
          <a:bodyPr/>
          <a:lstStyle/>
          <a:p>
            <a:fld id="{B21F5C90-78BC-6E4B-91EA-F5F505D774A4}" type="datetimeFigureOut">
              <a:rPr lang="en-US" smtClean="0"/>
              <a:t>7/17/23</a:t>
            </a:fld>
            <a:endParaRPr lang="en-US"/>
          </a:p>
        </p:txBody>
      </p:sp>
      <p:sp>
        <p:nvSpPr>
          <p:cNvPr id="5" name="Footer Placeholder 4">
            <a:extLst>
              <a:ext uri="{FF2B5EF4-FFF2-40B4-BE49-F238E27FC236}">
                <a16:creationId xmlns:a16="http://schemas.microsoft.com/office/drawing/2014/main" id="{4174CB8B-ADF8-4645-B5EA-62D74AEDFD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40672A-7E51-FC4B-8105-97F07451C2BE}"/>
              </a:ext>
            </a:extLst>
          </p:cNvPr>
          <p:cNvSpPr>
            <a:spLocks noGrp="1"/>
          </p:cNvSpPr>
          <p:nvPr>
            <p:ph type="sldNum" sz="quarter" idx="12"/>
          </p:nvPr>
        </p:nvSpPr>
        <p:spPr/>
        <p:txBody>
          <a:bodyPr/>
          <a:lstStyle/>
          <a:p>
            <a:fld id="{0C4CCF79-4414-4545-9F4E-70D718E8A79B}" type="slidenum">
              <a:rPr lang="en-US" smtClean="0"/>
              <a:t>‹#›</a:t>
            </a:fld>
            <a:endParaRPr lang="en-US"/>
          </a:p>
        </p:txBody>
      </p:sp>
    </p:spTree>
    <p:extLst>
      <p:ext uri="{BB962C8B-B14F-4D97-AF65-F5344CB8AC3E}">
        <p14:creationId xmlns:p14="http://schemas.microsoft.com/office/powerpoint/2010/main" val="76132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B0570-5844-A440-A6E4-BC90307FDC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DA7ED1-33D1-A643-AD42-98D9B0BF4A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DC1CFE-45E6-5749-831C-38688BF19727}"/>
              </a:ext>
            </a:extLst>
          </p:cNvPr>
          <p:cNvSpPr>
            <a:spLocks noGrp="1"/>
          </p:cNvSpPr>
          <p:nvPr>
            <p:ph type="dt" sz="half" idx="10"/>
          </p:nvPr>
        </p:nvSpPr>
        <p:spPr/>
        <p:txBody>
          <a:bodyPr/>
          <a:lstStyle/>
          <a:p>
            <a:fld id="{B21F5C90-78BC-6E4B-91EA-F5F505D774A4}" type="datetimeFigureOut">
              <a:rPr lang="en-US" smtClean="0"/>
              <a:t>7/17/23</a:t>
            </a:fld>
            <a:endParaRPr lang="en-US"/>
          </a:p>
        </p:txBody>
      </p:sp>
      <p:sp>
        <p:nvSpPr>
          <p:cNvPr id="5" name="Footer Placeholder 4">
            <a:extLst>
              <a:ext uri="{FF2B5EF4-FFF2-40B4-BE49-F238E27FC236}">
                <a16:creationId xmlns:a16="http://schemas.microsoft.com/office/drawing/2014/main" id="{5E505552-7C9C-214A-91EC-4998E0F8A0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B25FF8-EE46-044B-948C-9164A7F15787}"/>
              </a:ext>
            </a:extLst>
          </p:cNvPr>
          <p:cNvSpPr>
            <a:spLocks noGrp="1"/>
          </p:cNvSpPr>
          <p:nvPr>
            <p:ph type="sldNum" sz="quarter" idx="12"/>
          </p:nvPr>
        </p:nvSpPr>
        <p:spPr/>
        <p:txBody>
          <a:bodyPr/>
          <a:lstStyle/>
          <a:p>
            <a:fld id="{0C4CCF79-4414-4545-9F4E-70D718E8A79B}" type="slidenum">
              <a:rPr lang="en-US" smtClean="0"/>
              <a:t>‹#›</a:t>
            </a:fld>
            <a:endParaRPr lang="en-US"/>
          </a:p>
        </p:txBody>
      </p:sp>
    </p:spTree>
    <p:extLst>
      <p:ext uri="{BB962C8B-B14F-4D97-AF65-F5344CB8AC3E}">
        <p14:creationId xmlns:p14="http://schemas.microsoft.com/office/powerpoint/2010/main" val="368815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E8C7F-2288-7C47-BAD2-E114BE9091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6BB7CC-B796-D74E-9DFA-92F4343443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2D8BDC-2EA0-2144-8D4D-E466DA02A3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09F6D-532A-4A4D-ABC5-46BF4E1218B9}"/>
              </a:ext>
            </a:extLst>
          </p:cNvPr>
          <p:cNvSpPr>
            <a:spLocks noGrp="1"/>
          </p:cNvSpPr>
          <p:nvPr>
            <p:ph type="dt" sz="half" idx="10"/>
          </p:nvPr>
        </p:nvSpPr>
        <p:spPr/>
        <p:txBody>
          <a:bodyPr/>
          <a:lstStyle/>
          <a:p>
            <a:fld id="{B21F5C90-78BC-6E4B-91EA-F5F505D774A4}" type="datetimeFigureOut">
              <a:rPr lang="en-US" smtClean="0"/>
              <a:t>7/17/23</a:t>
            </a:fld>
            <a:endParaRPr lang="en-US"/>
          </a:p>
        </p:txBody>
      </p:sp>
      <p:sp>
        <p:nvSpPr>
          <p:cNvPr id="6" name="Footer Placeholder 5">
            <a:extLst>
              <a:ext uri="{FF2B5EF4-FFF2-40B4-BE49-F238E27FC236}">
                <a16:creationId xmlns:a16="http://schemas.microsoft.com/office/drawing/2014/main" id="{FD2AE4CB-B99A-E944-A206-B6BE9D0DE2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230CFB-829E-6C40-8DFF-F576ED646462}"/>
              </a:ext>
            </a:extLst>
          </p:cNvPr>
          <p:cNvSpPr>
            <a:spLocks noGrp="1"/>
          </p:cNvSpPr>
          <p:nvPr>
            <p:ph type="sldNum" sz="quarter" idx="12"/>
          </p:nvPr>
        </p:nvSpPr>
        <p:spPr/>
        <p:txBody>
          <a:bodyPr/>
          <a:lstStyle/>
          <a:p>
            <a:fld id="{0C4CCF79-4414-4545-9F4E-70D718E8A79B}" type="slidenum">
              <a:rPr lang="en-US" smtClean="0"/>
              <a:t>‹#›</a:t>
            </a:fld>
            <a:endParaRPr lang="en-US"/>
          </a:p>
        </p:txBody>
      </p:sp>
    </p:spTree>
    <p:extLst>
      <p:ext uri="{BB962C8B-B14F-4D97-AF65-F5344CB8AC3E}">
        <p14:creationId xmlns:p14="http://schemas.microsoft.com/office/powerpoint/2010/main" val="3513188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5C37D-DEF7-4544-8A10-81AA770B9B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9241EF-E2C1-3A47-953D-1FB2E02307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4F090E-94CC-1F44-AA1E-1AB17899D9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E220D5-4589-934C-B12E-2DE83C3519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CC1F22-CD60-EB4C-AF88-B4915288BA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32D012-1EDB-EB45-BCB5-CD8398C1FE73}"/>
              </a:ext>
            </a:extLst>
          </p:cNvPr>
          <p:cNvSpPr>
            <a:spLocks noGrp="1"/>
          </p:cNvSpPr>
          <p:nvPr>
            <p:ph type="dt" sz="half" idx="10"/>
          </p:nvPr>
        </p:nvSpPr>
        <p:spPr/>
        <p:txBody>
          <a:bodyPr/>
          <a:lstStyle/>
          <a:p>
            <a:fld id="{B21F5C90-78BC-6E4B-91EA-F5F505D774A4}" type="datetimeFigureOut">
              <a:rPr lang="en-US" smtClean="0"/>
              <a:t>7/17/23</a:t>
            </a:fld>
            <a:endParaRPr lang="en-US"/>
          </a:p>
        </p:txBody>
      </p:sp>
      <p:sp>
        <p:nvSpPr>
          <p:cNvPr id="8" name="Footer Placeholder 7">
            <a:extLst>
              <a:ext uri="{FF2B5EF4-FFF2-40B4-BE49-F238E27FC236}">
                <a16:creationId xmlns:a16="http://schemas.microsoft.com/office/drawing/2014/main" id="{18F47B72-0643-CE48-A53A-CFB68EDE491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7ECD77-0F1F-894B-AF48-912481CFDDB7}"/>
              </a:ext>
            </a:extLst>
          </p:cNvPr>
          <p:cNvSpPr>
            <a:spLocks noGrp="1"/>
          </p:cNvSpPr>
          <p:nvPr>
            <p:ph type="sldNum" sz="quarter" idx="12"/>
          </p:nvPr>
        </p:nvSpPr>
        <p:spPr/>
        <p:txBody>
          <a:bodyPr/>
          <a:lstStyle/>
          <a:p>
            <a:fld id="{0C4CCF79-4414-4545-9F4E-70D718E8A79B}" type="slidenum">
              <a:rPr lang="en-US" smtClean="0"/>
              <a:t>‹#›</a:t>
            </a:fld>
            <a:endParaRPr lang="en-US"/>
          </a:p>
        </p:txBody>
      </p:sp>
    </p:spTree>
    <p:extLst>
      <p:ext uri="{BB962C8B-B14F-4D97-AF65-F5344CB8AC3E}">
        <p14:creationId xmlns:p14="http://schemas.microsoft.com/office/powerpoint/2010/main" val="3937500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1C927-5876-5F42-8D27-A8ABD5BFC51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AB164F-8756-774E-BE79-DB2EED12C15F}"/>
              </a:ext>
            </a:extLst>
          </p:cNvPr>
          <p:cNvSpPr>
            <a:spLocks noGrp="1"/>
          </p:cNvSpPr>
          <p:nvPr>
            <p:ph type="dt" sz="half" idx="10"/>
          </p:nvPr>
        </p:nvSpPr>
        <p:spPr/>
        <p:txBody>
          <a:bodyPr/>
          <a:lstStyle/>
          <a:p>
            <a:fld id="{B21F5C90-78BC-6E4B-91EA-F5F505D774A4}" type="datetimeFigureOut">
              <a:rPr lang="en-US" smtClean="0"/>
              <a:t>7/17/23</a:t>
            </a:fld>
            <a:endParaRPr lang="en-US"/>
          </a:p>
        </p:txBody>
      </p:sp>
      <p:sp>
        <p:nvSpPr>
          <p:cNvPr id="4" name="Footer Placeholder 3">
            <a:extLst>
              <a:ext uri="{FF2B5EF4-FFF2-40B4-BE49-F238E27FC236}">
                <a16:creationId xmlns:a16="http://schemas.microsoft.com/office/drawing/2014/main" id="{2C6166C2-8B16-F040-8E9B-64FC8BAA50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383F8CC-6CBD-894D-A4C7-B87B75738EE7}"/>
              </a:ext>
            </a:extLst>
          </p:cNvPr>
          <p:cNvSpPr>
            <a:spLocks noGrp="1"/>
          </p:cNvSpPr>
          <p:nvPr>
            <p:ph type="sldNum" sz="quarter" idx="12"/>
          </p:nvPr>
        </p:nvSpPr>
        <p:spPr/>
        <p:txBody>
          <a:bodyPr/>
          <a:lstStyle/>
          <a:p>
            <a:fld id="{0C4CCF79-4414-4545-9F4E-70D718E8A79B}" type="slidenum">
              <a:rPr lang="en-US" smtClean="0"/>
              <a:t>‹#›</a:t>
            </a:fld>
            <a:endParaRPr lang="en-US"/>
          </a:p>
        </p:txBody>
      </p:sp>
    </p:spTree>
    <p:extLst>
      <p:ext uri="{BB962C8B-B14F-4D97-AF65-F5344CB8AC3E}">
        <p14:creationId xmlns:p14="http://schemas.microsoft.com/office/powerpoint/2010/main" val="3031348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490F82-F2E2-854E-BC53-C3810082A425}"/>
              </a:ext>
            </a:extLst>
          </p:cNvPr>
          <p:cNvSpPr>
            <a:spLocks noGrp="1"/>
          </p:cNvSpPr>
          <p:nvPr>
            <p:ph type="dt" sz="half" idx="10"/>
          </p:nvPr>
        </p:nvSpPr>
        <p:spPr/>
        <p:txBody>
          <a:bodyPr/>
          <a:lstStyle/>
          <a:p>
            <a:fld id="{B21F5C90-78BC-6E4B-91EA-F5F505D774A4}" type="datetimeFigureOut">
              <a:rPr lang="en-US" smtClean="0"/>
              <a:t>7/17/23</a:t>
            </a:fld>
            <a:endParaRPr lang="en-US"/>
          </a:p>
        </p:txBody>
      </p:sp>
      <p:sp>
        <p:nvSpPr>
          <p:cNvPr id="3" name="Footer Placeholder 2">
            <a:extLst>
              <a:ext uri="{FF2B5EF4-FFF2-40B4-BE49-F238E27FC236}">
                <a16:creationId xmlns:a16="http://schemas.microsoft.com/office/drawing/2014/main" id="{0DC54101-3DE0-054B-8E20-0E1906F45FF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6F9A01-F0C0-8C4E-B37D-07A78E176674}"/>
              </a:ext>
            </a:extLst>
          </p:cNvPr>
          <p:cNvSpPr>
            <a:spLocks noGrp="1"/>
          </p:cNvSpPr>
          <p:nvPr>
            <p:ph type="sldNum" sz="quarter" idx="12"/>
          </p:nvPr>
        </p:nvSpPr>
        <p:spPr/>
        <p:txBody>
          <a:bodyPr/>
          <a:lstStyle/>
          <a:p>
            <a:fld id="{0C4CCF79-4414-4545-9F4E-70D718E8A79B}" type="slidenum">
              <a:rPr lang="en-US" smtClean="0"/>
              <a:t>‹#›</a:t>
            </a:fld>
            <a:endParaRPr lang="en-US"/>
          </a:p>
        </p:txBody>
      </p:sp>
    </p:spTree>
    <p:extLst>
      <p:ext uri="{BB962C8B-B14F-4D97-AF65-F5344CB8AC3E}">
        <p14:creationId xmlns:p14="http://schemas.microsoft.com/office/powerpoint/2010/main" val="2790619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C6731-D5C0-F04A-A658-5053479E90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961036-0B36-5D40-8511-B355F5E4AA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6F641E-56EF-5943-B17E-D293235C81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2089CE-DA2C-E649-B6DC-06C18EC277AB}"/>
              </a:ext>
            </a:extLst>
          </p:cNvPr>
          <p:cNvSpPr>
            <a:spLocks noGrp="1"/>
          </p:cNvSpPr>
          <p:nvPr>
            <p:ph type="dt" sz="half" idx="10"/>
          </p:nvPr>
        </p:nvSpPr>
        <p:spPr/>
        <p:txBody>
          <a:bodyPr/>
          <a:lstStyle/>
          <a:p>
            <a:fld id="{B21F5C90-78BC-6E4B-91EA-F5F505D774A4}" type="datetimeFigureOut">
              <a:rPr lang="en-US" smtClean="0"/>
              <a:t>7/17/23</a:t>
            </a:fld>
            <a:endParaRPr lang="en-US"/>
          </a:p>
        </p:txBody>
      </p:sp>
      <p:sp>
        <p:nvSpPr>
          <p:cNvPr id="6" name="Footer Placeholder 5">
            <a:extLst>
              <a:ext uri="{FF2B5EF4-FFF2-40B4-BE49-F238E27FC236}">
                <a16:creationId xmlns:a16="http://schemas.microsoft.com/office/drawing/2014/main" id="{D1F8314D-5C4D-A24F-A88A-E5ACE5B3EA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1825A0-CC28-FC42-A5CD-5D331BEC0EE2}"/>
              </a:ext>
            </a:extLst>
          </p:cNvPr>
          <p:cNvSpPr>
            <a:spLocks noGrp="1"/>
          </p:cNvSpPr>
          <p:nvPr>
            <p:ph type="sldNum" sz="quarter" idx="12"/>
          </p:nvPr>
        </p:nvSpPr>
        <p:spPr/>
        <p:txBody>
          <a:bodyPr/>
          <a:lstStyle/>
          <a:p>
            <a:fld id="{0C4CCF79-4414-4545-9F4E-70D718E8A79B}" type="slidenum">
              <a:rPr lang="en-US" smtClean="0"/>
              <a:t>‹#›</a:t>
            </a:fld>
            <a:endParaRPr lang="en-US"/>
          </a:p>
        </p:txBody>
      </p:sp>
    </p:spTree>
    <p:extLst>
      <p:ext uri="{BB962C8B-B14F-4D97-AF65-F5344CB8AC3E}">
        <p14:creationId xmlns:p14="http://schemas.microsoft.com/office/powerpoint/2010/main" val="3285355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605A3-7763-1148-886B-885EAA03EE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E9047F3-8391-6E48-AE78-3D35E1904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2BE82E7-613E-D047-AD02-D647E14C6B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B7A6D8-D623-3D47-84F0-0D2D5A376B9F}"/>
              </a:ext>
            </a:extLst>
          </p:cNvPr>
          <p:cNvSpPr>
            <a:spLocks noGrp="1"/>
          </p:cNvSpPr>
          <p:nvPr>
            <p:ph type="dt" sz="half" idx="10"/>
          </p:nvPr>
        </p:nvSpPr>
        <p:spPr/>
        <p:txBody>
          <a:bodyPr/>
          <a:lstStyle/>
          <a:p>
            <a:fld id="{B21F5C90-78BC-6E4B-91EA-F5F505D774A4}" type="datetimeFigureOut">
              <a:rPr lang="en-US" smtClean="0"/>
              <a:t>7/17/23</a:t>
            </a:fld>
            <a:endParaRPr lang="en-US"/>
          </a:p>
        </p:txBody>
      </p:sp>
      <p:sp>
        <p:nvSpPr>
          <p:cNvPr id="6" name="Footer Placeholder 5">
            <a:extLst>
              <a:ext uri="{FF2B5EF4-FFF2-40B4-BE49-F238E27FC236}">
                <a16:creationId xmlns:a16="http://schemas.microsoft.com/office/drawing/2014/main" id="{439A6E5B-8156-0545-A831-9E7CA03049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D0C347-4B26-6D44-BC47-2A8ED9AB902C}"/>
              </a:ext>
            </a:extLst>
          </p:cNvPr>
          <p:cNvSpPr>
            <a:spLocks noGrp="1"/>
          </p:cNvSpPr>
          <p:nvPr>
            <p:ph type="sldNum" sz="quarter" idx="12"/>
          </p:nvPr>
        </p:nvSpPr>
        <p:spPr/>
        <p:txBody>
          <a:bodyPr/>
          <a:lstStyle/>
          <a:p>
            <a:fld id="{0C4CCF79-4414-4545-9F4E-70D718E8A79B}" type="slidenum">
              <a:rPr lang="en-US" smtClean="0"/>
              <a:t>‹#›</a:t>
            </a:fld>
            <a:endParaRPr lang="en-US"/>
          </a:p>
        </p:txBody>
      </p:sp>
    </p:spTree>
    <p:extLst>
      <p:ext uri="{BB962C8B-B14F-4D97-AF65-F5344CB8AC3E}">
        <p14:creationId xmlns:p14="http://schemas.microsoft.com/office/powerpoint/2010/main" val="1593067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98F3E9-227E-D24B-9C18-2792817314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569A7D-8EA5-2649-9A08-97D24A403C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6D77BE-0BCB-BE42-A238-34CB4F2790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1F5C90-78BC-6E4B-91EA-F5F505D774A4}" type="datetimeFigureOut">
              <a:rPr lang="en-US" smtClean="0"/>
              <a:t>7/17/23</a:t>
            </a:fld>
            <a:endParaRPr lang="en-US"/>
          </a:p>
        </p:txBody>
      </p:sp>
      <p:sp>
        <p:nvSpPr>
          <p:cNvPr id="5" name="Footer Placeholder 4">
            <a:extLst>
              <a:ext uri="{FF2B5EF4-FFF2-40B4-BE49-F238E27FC236}">
                <a16:creationId xmlns:a16="http://schemas.microsoft.com/office/drawing/2014/main" id="{78F6B600-FF56-EF45-9802-517524D3D2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2546E7-E35C-414D-BE9A-10EF974B9B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4CCF79-4414-4545-9F4E-70D718E8A79B}" type="slidenum">
              <a:rPr lang="en-US" smtClean="0"/>
              <a:t>‹#›</a:t>
            </a:fld>
            <a:endParaRPr lang="en-US"/>
          </a:p>
        </p:txBody>
      </p:sp>
    </p:spTree>
    <p:extLst>
      <p:ext uri="{BB962C8B-B14F-4D97-AF65-F5344CB8AC3E}">
        <p14:creationId xmlns:p14="http://schemas.microsoft.com/office/powerpoint/2010/main" val="3397311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bjsm.bmj.com/content/53/7/426"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twitter.com/WilliamAird4/status/1623285556867399685"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twitter.com/WilliamAird4/status/1555940698762911744?s=20&amp;t=KU_sDfpKGP1YkffpKKxSvw" TargetMode="External"/><Relationship Id="rId3" Type="http://schemas.openxmlformats.org/officeDocument/2006/relationships/hyperlink" Target="https://twitter.com/nickmmark/status/1481036276631437312" TargetMode="External"/><Relationship Id="rId7" Type="http://schemas.openxmlformats.org/officeDocument/2006/relationships/hyperlink" Target="https://twitter.com/nickmmark/status/1518002885593772033?s=20&amp;t=KU_sDfpKGP1YkffpKKxSvw"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twitter.com/nickmmark/status/1439666320774090752?s=20&amp;t=KU_sDfpKGP1YkffpKKxSvw" TargetMode="External"/><Relationship Id="rId5" Type="http://schemas.openxmlformats.org/officeDocument/2006/relationships/hyperlink" Target="https://twitter.com/nickmmark/status/1352335092350238721?s=20&amp;t=KU_sDfpKGP1YkffpKKxSvw" TargetMode="External"/><Relationship Id="rId10" Type="http://schemas.openxmlformats.org/officeDocument/2006/relationships/hyperlink" Target="https://twitter.com/nickmmark/status/1439682993950375938?s=20&amp;t=KU_sDfpKGP1YkffpKKxSvw" TargetMode="External"/><Relationship Id="rId4" Type="http://schemas.openxmlformats.org/officeDocument/2006/relationships/hyperlink" Target="https://twitter.com/nickmmark/status/1346589425938010112" TargetMode="External"/><Relationship Id="rId9" Type="http://schemas.openxmlformats.org/officeDocument/2006/relationships/hyperlink" Target="https://twitter.com/nickmmark/status/1434137938183344129?s=20&amp;t=KU_sDfpKGP1YkffpKKxSvw"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twitter.com/nickmmark/status/1626237650985455616"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pubmed.ncbi.nlm.nih.gov/263275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doi.org/10.1016/S0140-6736(73)90974-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B3248-7B45-2347-B88C-1888AF51FC44}"/>
              </a:ext>
            </a:extLst>
          </p:cNvPr>
          <p:cNvSpPr>
            <a:spLocks noGrp="1"/>
          </p:cNvSpPr>
          <p:nvPr>
            <p:ph type="ctrTitle"/>
          </p:nvPr>
        </p:nvSpPr>
        <p:spPr/>
        <p:txBody>
          <a:bodyPr/>
          <a:lstStyle/>
          <a:p>
            <a:r>
              <a:rPr lang="en-US" dirty="0"/>
              <a:t>Extreme physiology in everyday life-</a:t>
            </a:r>
            <a:r>
              <a:rPr lang="en-US" dirty="0" err="1"/>
              <a:t>ish</a:t>
            </a:r>
            <a:endParaRPr lang="en-US" dirty="0"/>
          </a:p>
        </p:txBody>
      </p:sp>
      <p:sp>
        <p:nvSpPr>
          <p:cNvPr id="3" name="Subtitle 2">
            <a:extLst>
              <a:ext uri="{FF2B5EF4-FFF2-40B4-BE49-F238E27FC236}">
                <a16:creationId xmlns:a16="http://schemas.microsoft.com/office/drawing/2014/main" id="{106FEC01-D0E3-E640-BFA4-5D8F5E0A421A}"/>
              </a:ext>
            </a:extLst>
          </p:cNvPr>
          <p:cNvSpPr>
            <a:spLocks noGrp="1"/>
          </p:cNvSpPr>
          <p:nvPr>
            <p:ph type="subTitle" idx="1"/>
          </p:nvPr>
        </p:nvSpPr>
        <p:spPr/>
        <p:txBody>
          <a:bodyPr/>
          <a:lstStyle/>
          <a:p>
            <a:r>
              <a:rPr lang="en-US" dirty="0"/>
              <a:t>And what they tell us about deranged physiology</a:t>
            </a:r>
          </a:p>
          <a:p>
            <a:endParaRPr lang="en-US" dirty="0"/>
          </a:p>
          <a:p>
            <a:r>
              <a:rPr lang="en-US" dirty="0"/>
              <a:t>Also, </a:t>
            </a:r>
            <a:r>
              <a:rPr lang="en-US" dirty="0" err="1"/>
              <a:t>comaparative</a:t>
            </a:r>
            <a:r>
              <a:rPr lang="en-US" dirty="0"/>
              <a:t> physiology pearls</a:t>
            </a:r>
          </a:p>
        </p:txBody>
      </p:sp>
    </p:spTree>
    <p:extLst>
      <p:ext uri="{BB962C8B-B14F-4D97-AF65-F5344CB8AC3E}">
        <p14:creationId xmlns:p14="http://schemas.microsoft.com/office/powerpoint/2010/main" val="4506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899D9-0054-D640-A515-8174620B4F14}"/>
              </a:ext>
            </a:extLst>
          </p:cNvPr>
          <p:cNvSpPr>
            <a:spLocks noGrp="1"/>
          </p:cNvSpPr>
          <p:nvPr>
            <p:ph type="title"/>
          </p:nvPr>
        </p:nvSpPr>
        <p:spPr/>
        <p:txBody>
          <a:bodyPr>
            <a:normAutofit fontScale="90000"/>
          </a:bodyPr>
          <a:lstStyle/>
          <a:p>
            <a:r>
              <a:rPr lang="en-US" dirty="0"/>
              <a:t>Diving reflex bradycardia - Arnold RW. Extremes in human breath hold, facial immersion bradycardia.</a:t>
            </a:r>
            <a:br>
              <a:rPr lang="en-US" dirty="0"/>
            </a:br>
            <a:r>
              <a:rPr lang="en-US" dirty="0"/>
              <a:t>Undersea Biomed Res 12: 183-190, 1985</a:t>
            </a:r>
            <a:br>
              <a:rPr lang="en-US" dirty="0"/>
            </a:br>
            <a:endParaRPr lang="en-US" dirty="0"/>
          </a:p>
        </p:txBody>
      </p:sp>
      <p:sp>
        <p:nvSpPr>
          <p:cNvPr id="3" name="Content Placeholder 2">
            <a:extLst>
              <a:ext uri="{FF2B5EF4-FFF2-40B4-BE49-F238E27FC236}">
                <a16:creationId xmlns:a16="http://schemas.microsoft.com/office/drawing/2014/main" id="{ADC49A1F-9985-1448-A18C-428B756D8213}"/>
              </a:ext>
            </a:extLst>
          </p:cNvPr>
          <p:cNvSpPr>
            <a:spLocks noGrp="1"/>
          </p:cNvSpPr>
          <p:nvPr>
            <p:ph idx="1"/>
          </p:nvPr>
        </p:nvSpPr>
        <p:spPr/>
        <p:txBody>
          <a:bodyPr>
            <a:normAutofit fontScale="55000" lnSpcReduction="20000"/>
          </a:bodyPr>
          <a:lstStyle/>
          <a:p>
            <a:r>
              <a:rPr lang="en-US" dirty="0"/>
              <a:t>Bradycardia develops faster on submerged dives</a:t>
            </a:r>
          </a:p>
          <a:p>
            <a:r>
              <a:rPr lang="en-US" dirty="0"/>
              <a:t>than during surface apnea of equivalent duration, and may</a:t>
            </a:r>
          </a:p>
          <a:p>
            <a:r>
              <a:rPr lang="en-US" dirty="0"/>
              <a:t>drop to 20 min−1 during descent (120). Arnold summarized</a:t>
            </a:r>
          </a:p>
          <a:p>
            <a:r>
              <a:rPr lang="en-US" dirty="0"/>
              <a:t>14 published reports of extreme apneic bradycardia with heart</a:t>
            </a:r>
          </a:p>
          <a:p>
            <a:r>
              <a:rPr lang="en-US" dirty="0"/>
              <a:t>rates of 25 min−1 or less (20). Most were triggered by face</a:t>
            </a:r>
          </a:p>
          <a:p>
            <a:r>
              <a:rPr lang="en-US" dirty="0"/>
              <a:t>immersion in cold water, and a few were after exercise. One</a:t>
            </a:r>
          </a:p>
          <a:p>
            <a:r>
              <a:rPr lang="en-US" dirty="0"/>
              <a:t>subject had an </a:t>
            </a:r>
            <a:r>
              <a:rPr lang="en-US" dirty="0" err="1"/>
              <a:t>interbeat</a:t>
            </a:r>
            <a:r>
              <a:rPr lang="en-US" dirty="0"/>
              <a:t> interval of 6.8 s, corresponding to</a:t>
            </a:r>
          </a:p>
          <a:p>
            <a:r>
              <a:rPr lang="en-US" dirty="0"/>
              <a:t>a heart rate of 8.8 min−1. </a:t>
            </a:r>
            <a:r>
              <a:rPr lang="en-US" b="1" dirty="0"/>
              <a:t>A marathon runner with a normal</a:t>
            </a:r>
          </a:p>
          <a:p>
            <a:r>
              <a:rPr lang="en-US" b="1" dirty="0"/>
              <a:t>resting heart rate of 45 to 50 min−1 developed periods of</a:t>
            </a:r>
          </a:p>
          <a:p>
            <a:r>
              <a:rPr lang="en-US" b="1" dirty="0"/>
              <a:t>junctional rhythm and sinus bradycardia down to 5.6 min−1</a:t>
            </a:r>
          </a:p>
          <a:p>
            <a:r>
              <a:rPr lang="en-US" b="1" dirty="0"/>
              <a:t>during a 45-s apnea with face immersion in ice water </a:t>
            </a:r>
            <a:r>
              <a:rPr lang="en-US" dirty="0"/>
              <a:t>(20).</a:t>
            </a:r>
          </a:p>
          <a:p>
            <a:r>
              <a:rPr lang="en-US" dirty="0"/>
              <a:t>There were no episodes of syncope, and heart rates recovered</a:t>
            </a:r>
          </a:p>
          <a:p>
            <a:r>
              <a:rPr lang="en-US" dirty="0"/>
              <a:t>rapidly after cessation of apnea.</a:t>
            </a:r>
          </a:p>
          <a:p>
            <a:r>
              <a:rPr lang="en-US" dirty="0"/>
              <a:t>Note: bradycardia is more pronounced during winter months, with colder water, and with facial immersion</a:t>
            </a:r>
          </a:p>
          <a:p>
            <a:endParaRPr lang="en-US" dirty="0"/>
          </a:p>
        </p:txBody>
      </p:sp>
    </p:spTree>
    <p:extLst>
      <p:ext uri="{BB962C8B-B14F-4D97-AF65-F5344CB8AC3E}">
        <p14:creationId xmlns:p14="http://schemas.microsoft.com/office/powerpoint/2010/main" val="3315690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2691D-FBC6-D844-BBBF-801EAED03842}"/>
              </a:ext>
            </a:extLst>
          </p:cNvPr>
          <p:cNvSpPr>
            <a:spLocks noGrp="1"/>
          </p:cNvSpPr>
          <p:nvPr>
            <p:ph type="title"/>
          </p:nvPr>
        </p:nvSpPr>
        <p:spPr/>
        <p:txBody>
          <a:bodyPr/>
          <a:lstStyle/>
          <a:p>
            <a:r>
              <a:rPr lang="en-US" dirty="0"/>
              <a:t>Temperature up to 41.5 in professional cyclists</a:t>
            </a:r>
          </a:p>
        </p:txBody>
      </p:sp>
      <p:sp>
        <p:nvSpPr>
          <p:cNvPr id="3" name="Content Placeholder 2">
            <a:extLst>
              <a:ext uri="{FF2B5EF4-FFF2-40B4-BE49-F238E27FC236}">
                <a16:creationId xmlns:a16="http://schemas.microsoft.com/office/drawing/2014/main" id="{97AD6609-45A0-9643-AC8F-0303C1C25D7F}"/>
              </a:ext>
            </a:extLst>
          </p:cNvPr>
          <p:cNvSpPr>
            <a:spLocks noGrp="1"/>
          </p:cNvSpPr>
          <p:nvPr>
            <p:ph idx="1"/>
          </p:nvPr>
        </p:nvSpPr>
        <p:spPr/>
        <p:txBody>
          <a:bodyPr/>
          <a:lstStyle/>
          <a:p>
            <a:r>
              <a:rPr lang="en-US" dirty="0">
                <a:hlinkClick r:id="rId3"/>
              </a:rPr>
              <a:t>Https://bjsm.bmj.com/content/53/7/426</a:t>
            </a:r>
            <a:endParaRPr lang="en-US" dirty="0"/>
          </a:p>
          <a:p>
            <a:r>
              <a:rPr lang="en-US" dirty="0"/>
              <a:t>GI probe</a:t>
            </a:r>
          </a:p>
          <a:p>
            <a:r>
              <a:rPr lang="en-US" dirty="0"/>
              <a:t>No adverse effects (short or long term)</a:t>
            </a:r>
          </a:p>
        </p:txBody>
      </p:sp>
    </p:spTree>
    <p:extLst>
      <p:ext uri="{BB962C8B-B14F-4D97-AF65-F5344CB8AC3E}">
        <p14:creationId xmlns:p14="http://schemas.microsoft.com/office/powerpoint/2010/main" val="470411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135A9-6364-5096-5F51-3C5B31B7913D}"/>
              </a:ext>
            </a:extLst>
          </p:cNvPr>
          <p:cNvSpPr>
            <a:spLocks noGrp="1"/>
          </p:cNvSpPr>
          <p:nvPr>
            <p:ph type="title"/>
          </p:nvPr>
        </p:nvSpPr>
        <p:spPr/>
        <p:txBody>
          <a:bodyPr/>
          <a:lstStyle/>
          <a:p>
            <a:r>
              <a:rPr lang="en-US" dirty="0"/>
              <a:t>Comparative physiology	</a:t>
            </a:r>
          </a:p>
        </p:txBody>
      </p:sp>
      <p:sp>
        <p:nvSpPr>
          <p:cNvPr id="3" name="Content Placeholder 2">
            <a:extLst>
              <a:ext uri="{FF2B5EF4-FFF2-40B4-BE49-F238E27FC236}">
                <a16:creationId xmlns:a16="http://schemas.microsoft.com/office/drawing/2014/main" id="{AAA8CB48-5EF0-98B6-2206-9B66AD4F3390}"/>
              </a:ext>
            </a:extLst>
          </p:cNvPr>
          <p:cNvSpPr>
            <a:spLocks noGrp="1"/>
          </p:cNvSpPr>
          <p:nvPr>
            <p:ph idx="1"/>
          </p:nvPr>
        </p:nvSpPr>
        <p:spPr/>
        <p:txBody>
          <a:bodyPr/>
          <a:lstStyle/>
          <a:p>
            <a:r>
              <a:rPr lang="en-US" dirty="0"/>
              <a:t>Camels drink 50L of water at a time: how do they not getting osmotic lysis of cells? How do they not get cerebral edema? </a:t>
            </a:r>
          </a:p>
          <a:p>
            <a:r>
              <a:rPr lang="en-US" dirty="0">
                <a:hlinkClick r:id="rId2"/>
              </a:rPr>
              <a:t>https://twitter.com/WilliamAird4/status/1623285556867399685</a:t>
            </a:r>
            <a:r>
              <a:rPr lang="en-US" dirty="0"/>
              <a:t> </a:t>
            </a:r>
          </a:p>
        </p:txBody>
      </p:sp>
    </p:spTree>
    <p:extLst>
      <p:ext uri="{BB962C8B-B14F-4D97-AF65-F5344CB8AC3E}">
        <p14:creationId xmlns:p14="http://schemas.microsoft.com/office/powerpoint/2010/main" val="1511839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B299F-07E5-D209-1D5B-6416B375014D}"/>
              </a:ext>
            </a:extLst>
          </p:cNvPr>
          <p:cNvSpPr>
            <a:spLocks noGrp="1"/>
          </p:cNvSpPr>
          <p:nvPr>
            <p:ph type="title"/>
          </p:nvPr>
        </p:nvSpPr>
        <p:spPr/>
        <p:txBody>
          <a:bodyPr/>
          <a:lstStyle/>
          <a:p>
            <a:r>
              <a:rPr lang="en-US" dirty="0"/>
              <a:t>Bird VO2</a:t>
            </a:r>
          </a:p>
        </p:txBody>
      </p:sp>
      <p:sp>
        <p:nvSpPr>
          <p:cNvPr id="3" name="Content Placeholder 2">
            <a:extLst>
              <a:ext uri="{FF2B5EF4-FFF2-40B4-BE49-F238E27FC236}">
                <a16:creationId xmlns:a16="http://schemas.microsoft.com/office/drawing/2014/main" id="{A31A7D86-9C61-2800-D580-85FED8B66804}"/>
              </a:ext>
            </a:extLst>
          </p:cNvPr>
          <p:cNvSpPr>
            <a:spLocks noGrp="1"/>
          </p:cNvSpPr>
          <p:nvPr>
            <p:ph idx="1"/>
          </p:nvPr>
        </p:nvSpPr>
        <p:spPr/>
        <p:txBody>
          <a:bodyPr>
            <a:normAutofit fontScale="62500" lnSpcReduction="20000"/>
          </a:bodyPr>
          <a:lstStyle/>
          <a:p>
            <a:r>
              <a:rPr lang="en-US" dirty="0">
                <a:hlinkClick r:id="rId3"/>
              </a:rPr>
              <a:t>https://twitter.com/nickmmark/status/1481036276631437312</a:t>
            </a:r>
            <a:r>
              <a:rPr lang="en-US" dirty="0"/>
              <a:t> </a:t>
            </a:r>
          </a:p>
          <a:p>
            <a:r>
              <a:rPr lang="en-US" dirty="0">
                <a:hlinkClick r:id="rId4"/>
              </a:rPr>
              <a:t>https://twitter.com/nickmmark/status/1346589425938010112</a:t>
            </a:r>
            <a:r>
              <a:rPr lang="en-US" dirty="0"/>
              <a:t> </a:t>
            </a:r>
          </a:p>
          <a:p>
            <a:r>
              <a:rPr lang="en-US" b="0" i="0" dirty="0">
                <a:solidFill>
                  <a:srgbClr val="000000"/>
                </a:solidFill>
                <a:effectLst/>
                <a:latin typeface="Times"/>
                <a:hlinkClick r:id="rId5"/>
              </a:rPr>
              <a:t>https://twitter.com/nickmmark/status/1352335092350238721?s=20&amp;t=KU_sDfpKGP1YkffpKKxSvw</a:t>
            </a:r>
            <a:r>
              <a:rPr lang="en-US" b="0" i="0" dirty="0">
                <a:solidFill>
                  <a:srgbClr val="000000"/>
                </a:solidFill>
                <a:effectLst/>
                <a:latin typeface="Times"/>
              </a:rPr>
              <a:t> </a:t>
            </a:r>
          </a:p>
          <a:p>
            <a:r>
              <a:rPr lang="en-US" b="0" i="0" dirty="0">
                <a:solidFill>
                  <a:srgbClr val="000000"/>
                </a:solidFill>
                <a:effectLst/>
                <a:latin typeface="Times"/>
                <a:hlinkClick r:id="rId6"/>
              </a:rPr>
              <a:t>https://twitter.com/nickmmark/status/1439666320774090752?s=20&amp;t=KU_sDfpKGP1YkffpKKxSvw</a:t>
            </a:r>
            <a:r>
              <a:rPr lang="en-US" b="0" i="0" dirty="0">
                <a:solidFill>
                  <a:srgbClr val="000000"/>
                </a:solidFill>
                <a:effectLst/>
                <a:latin typeface="Times"/>
              </a:rPr>
              <a:t> </a:t>
            </a:r>
            <a:endParaRPr lang="en-US" dirty="0"/>
          </a:p>
          <a:p>
            <a:r>
              <a:rPr lang="en-US" dirty="0"/>
              <a:t>PaO2 in birds is </a:t>
            </a:r>
            <a:r>
              <a:rPr lang="en-US" dirty="0" err="1"/>
              <a:t>lowwwww.Part</a:t>
            </a:r>
            <a:r>
              <a:rPr lang="en-US" dirty="0"/>
              <a:t> 6 </a:t>
            </a:r>
            <a:r>
              <a:rPr lang="en-US" b="0" i="0" dirty="0">
                <a:solidFill>
                  <a:srgbClr val="000000"/>
                </a:solidFill>
                <a:effectLst/>
                <a:latin typeface="Times"/>
                <a:hlinkClick r:id="rId7"/>
              </a:rPr>
              <a:t>https://twitter.com/nickmmark/status/1518002885593772033?s=20&amp;t=KU_sDfpKGP1YkffpKKxSvw</a:t>
            </a:r>
            <a:r>
              <a:rPr lang="en-US" b="0" i="0" dirty="0">
                <a:solidFill>
                  <a:srgbClr val="000000"/>
                </a:solidFill>
                <a:effectLst/>
                <a:latin typeface="Times"/>
              </a:rPr>
              <a:t> </a:t>
            </a:r>
          </a:p>
          <a:p>
            <a:r>
              <a:rPr lang="en-US" b="0" i="0" dirty="0">
                <a:solidFill>
                  <a:srgbClr val="000000"/>
                </a:solidFill>
                <a:effectLst/>
                <a:latin typeface="Times"/>
                <a:hlinkClick r:id="rId8"/>
              </a:rPr>
              <a:t>https://twitter.com/WilliamAird4/status/1555940698762911744?s=20&amp;t=KU_sDfpKGP1YkffpKKxSvw</a:t>
            </a:r>
            <a:r>
              <a:rPr lang="en-US" b="0" i="0" dirty="0">
                <a:solidFill>
                  <a:srgbClr val="000000"/>
                </a:solidFill>
                <a:effectLst/>
                <a:latin typeface="Times"/>
              </a:rPr>
              <a:t> </a:t>
            </a:r>
            <a:endParaRPr lang="en-US" dirty="0">
              <a:solidFill>
                <a:srgbClr val="000000"/>
              </a:solidFill>
              <a:latin typeface="Times"/>
            </a:endParaRPr>
          </a:p>
          <a:p>
            <a:r>
              <a:rPr lang="en-US" dirty="0">
                <a:solidFill>
                  <a:srgbClr val="000000"/>
                </a:solidFill>
                <a:latin typeface="Times"/>
              </a:rPr>
              <a:t>Also has a bunch of interesting other ones.</a:t>
            </a:r>
          </a:p>
          <a:p>
            <a:r>
              <a:rPr lang="en-US" b="0" i="0" dirty="0">
                <a:solidFill>
                  <a:srgbClr val="000000"/>
                </a:solidFill>
                <a:effectLst/>
                <a:latin typeface="Times"/>
                <a:hlinkClick r:id="rId9"/>
              </a:rPr>
              <a:t>https://twitter.com/nickmmark/status/1434137938183344129?s=20&amp;t=KU_sDfpKGP1YkffpKKxSvw</a:t>
            </a:r>
            <a:r>
              <a:rPr lang="en-US" b="0" i="0" dirty="0">
                <a:solidFill>
                  <a:srgbClr val="000000"/>
                </a:solidFill>
                <a:effectLst/>
                <a:latin typeface="Times"/>
              </a:rPr>
              <a:t> </a:t>
            </a:r>
          </a:p>
          <a:p>
            <a:r>
              <a:rPr lang="en-US" b="0" i="0" dirty="0">
                <a:solidFill>
                  <a:srgbClr val="000000"/>
                </a:solidFill>
                <a:effectLst/>
                <a:latin typeface="Times"/>
                <a:hlinkClick r:id="rId10"/>
              </a:rPr>
              <a:t>https://twitter.com/nickmmark/status/1439682993950375938?s=20&amp;t=KU_sDfpKGP1YkffpKKxSvw</a:t>
            </a:r>
            <a:r>
              <a:rPr lang="en-US" b="0" i="0" dirty="0">
                <a:solidFill>
                  <a:srgbClr val="000000"/>
                </a:solidFill>
                <a:effectLst/>
                <a:latin typeface="Times"/>
              </a:rPr>
              <a:t> </a:t>
            </a:r>
            <a:endParaRPr lang="en-US" dirty="0"/>
          </a:p>
        </p:txBody>
      </p:sp>
    </p:spTree>
    <p:extLst>
      <p:ext uri="{BB962C8B-B14F-4D97-AF65-F5344CB8AC3E}">
        <p14:creationId xmlns:p14="http://schemas.microsoft.com/office/powerpoint/2010/main" val="3429433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67D43-9CB4-D445-C384-1FC805E2797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0E94F8A-CE42-A8E0-97A6-979254426939}"/>
              </a:ext>
            </a:extLst>
          </p:cNvPr>
          <p:cNvSpPr>
            <a:spLocks noGrp="1"/>
          </p:cNvSpPr>
          <p:nvPr>
            <p:ph idx="1"/>
          </p:nvPr>
        </p:nvSpPr>
        <p:spPr/>
        <p:txBody>
          <a:bodyPr/>
          <a:lstStyle/>
          <a:p>
            <a:r>
              <a:rPr lang="en-US" dirty="0">
                <a:hlinkClick r:id="rId3"/>
              </a:rPr>
              <a:t>https://twitter.com/nickmmark/status/1626237650985455616</a:t>
            </a:r>
            <a:r>
              <a:rPr lang="en-US" dirty="0"/>
              <a:t> what organisms were possible when FiO2 was 35%</a:t>
            </a:r>
          </a:p>
          <a:p>
            <a:endParaRPr lang="en-US" dirty="0"/>
          </a:p>
          <a:p>
            <a:r>
              <a:rPr lang="en-US" dirty="0">
                <a:sym typeface="Wingdings" pitchFamily="2" charset="2"/>
              </a:rPr>
              <a:t> would be good to pull in the hypercapnia mega-deck info for why we evolved to use CO2 as a controller of ventilation, rather than oxygen?</a:t>
            </a:r>
            <a:endParaRPr lang="en-US" dirty="0"/>
          </a:p>
        </p:txBody>
      </p:sp>
    </p:spTree>
    <p:extLst>
      <p:ext uri="{BB962C8B-B14F-4D97-AF65-F5344CB8AC3E}">
        <p14:creationId xmlns:p14="http://schemas.microsoft.com/office/powerpoint/2010/main" val="238892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604BC-4DFE-AF4B-A662-A4271381A31B}"/>
              </a:ext>
            </a:extLst>
          </p:cNvPr>
          <p:cNvSpPr>
            <a:spLocks noGrp="1"/>
          </p:cNvSpPr>
          <p:nvPr>
            <p:ph type="title"/>
          </p:nvPr>
        </p:nvSpPr>
        <p:spPr/>
        <p:txBody>
          <a:bodyPr/>
          <a:lstStyle/>
          <a:p>
            <a:r>
              <a:rPr lang="en-US" dirty="0"/>
              <a:t>Fundamental question</a:t>
            </a:r>
          </a:p>
        </p:txBody>
      </p:sp>
      <p:sp>
        <p:nvSpPr>
          <p:cNvPr id="3" name="Content Placeholder 2">
            <a:extLst>
              <a:ext uri="{FF2B5EF4-FFF2-40B4-BE49-F238E27FC236}">
                <a16:creationId xmlns:a16="http://schemas.microsoft.com/office/drawing/2014/main" id="{AB1785B9-113F-CE4E-93FB-FB8C74E71FCA}"/>
              </a:ext>
            </a:extLst>
          </p:cNvPr>
          <p:cNvSpPr>
            <a:spLocks noGrp="1"/>
          </p:cNvSpPr>
          <p:nvPr>
            <p:ph idx="1"/>
          </p:nvPr>
        </p:nvSpPr>
        <p:spPr/>
        <p:txBody>
          <a:bodyPr/>
          <a:lstStyle/>
          <a:p>
            <a:r>
              <a:rPr lang="en-US" dirty="0"/>
              <a:t>How much of the abnormalities that we follow is it that the abnormality ITSELF that is the problem, vs that the process causing the abnormality causing badness by a variety of mechanisms (and the degree of derangement is PROGNOSTIC, but not CAUSAL)</a:t>
            </a:r>
          </a:p>
          <a:p>
            <a:pPr lvl="1"/>
            <a:r>
              <a:rPr lang="en-US" dirty="0"/>
              <a:t>This matters in how aggressively we should try to fix these abnormalities.</a:t>
            </a:r>
          </a:p>
        </p:txBody>
      </p:sp>
    </p:spTree>
    <p:extLst>
      <p:ext uri="{BB962C8B-B14F-4D97-AF65-F5344CB8AC3E}">
        <p14:creationId xmlns:p14="http://schemas.microsoft.com/office/powerpoint/2010/main" val="3006763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10F56-D3F7-E34D-BED7-E092179BC71B}"/>
              </a:ext>
            </a:extLst>
          </p:cNvPr>
          <p:cNvSpPr>
            <a:spLocks noGrp="1"/>
          </p:cNvSpPr>
          <p:nvPr>
            <p:ph type="title"/>
          </p:nvPr>
        </p:nvSpPr>
        <p:spPr/>
        <p:txBody>
          <a:bodyPr/>
          <a:lstStyle/>
          <a:p>
            <a:r>
              <a:rPr lang="en-US" dirty="0"/>
              <a:t>Apneic oxygenation in man- Anesthesiology 1959</a:t>
            </a:r>
          </a:p>
        </p:txBody>
      </p:sp>
      <p:sp>
        <p:nvSpPr>
          <p:cNvPr id="3" name="Content Placeholder 2">
            <a:extLst>
              <a:ext uri="{FF2B5EF4-FFF2-40B4-BE49-F238E27FC236}">
                <a16:creationId xmlns:a16="http://schemas.microsoft.com/office/drawing/2014/main" id="{CB725E8B-E919-B841-845D-643912566CC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17333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65E5F22A-242A-A2B0-FB3C-03881E875648}"/>
              </a:ext>
            </a:extLst>
          </p:cNvPr>
          <p:cNvPicPr>
            <a:picLocks noGrp="1" noChangeAspect="1"/>
          </p:cNvPicPr>
          <p:nvPr>
            <p:ph idx="1"/>
          </p:nvPr>
        </p:nvPicPr>
        <p:blipFill>
          <a:blip r:embed="rId3"/>
          <a:stretch>
            <a:fillRect/>
          </a:stretch>
        </p:blipFill>
        <p:spPr>
          <a:xfrm>
            <a:off x="672465" y="1470653"/>
            <a:ext cx="6063490" cy="1744151"/>
          </a:xfrm>
          <a:prstGeom prst="rect">
            <a:avLst/>
          </a:prstGeom>
        </p:spPr>
      </p:pic>
      <p:sp>
        <p:nvSpPr>
          <p:cNvPr id="7" name="Content Placeholder 2">
            <a:extLst>
              <a:ext uri="{FF2B5EF4-FFF2-40B4-BE49-F238E27FC236}">
                <a16:creationId xmlns:a16="http://schemas.microsoft.com/office/drawing/2014/main" id="{7E100137-98ED-98DD-462D-0505D26BBF0F}"/>
              </a:ext>
            </a:extLst>
          </p:cNvPr>
          <p:cNvSpPr txBox="1">
            <a:spLocks/>
          </p:cNvSpPr>
          <p:nvPr/>
        </p:nvSpPr>
        <p:spPr>
          <a:xfrm>
            <a:off x="7132320" y="1211572"/>
            <a:ext cx="4768215" cy="5814067"/>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rgbClr val="383636"/>
                </a:solidFill>
                <a:latin typeface="Lato" panose="020F0502020204030203" pitchFamily="34" charset="0"/>
              </a:rPr>
              <a:t>16M fell into a 3-m deep transport wagon being filled with whole wheat grain and was immediately submersed…</a:t>
            </a:r>
          </a:p>
          <a:p>
            <a:r>
              <a:rPr lang="en-US" dirty="0"/>
              <a:t>the patient was intubated with a 7.5-mm endotracheal tube (ETT) after his mouth and pharynx were cleared of large amounts of packed grain</a:t>
            </a:r>
          </a:p>
          <a:p>
            <a:r>
              <a:rPr lang="en-US" b="0" i="0" dirty="0">
                <a:solidFill>
                  <a:srgbClr val="383636"/>
                </a:solidFill>
                <a:effectLst/>
                <a:latin typeface="Lato" panose="020F0502020204030203" pitchFamily="34" charset="0"/>
              </a:rPr>
              <a:t>A 9-mm rigid ventilating bronchoscope was passed into the trachea, which was found to be packed with grains of wheat. The patient desaturated rapidly to 75% SpO</a:t>
            </a:r>
            <a:r>
              <a:rPr lang="en-US" b="0" i="0" baseline="30000" dirty="0">
                <a:solidFill>
                  <a:srgbClr val="383636"/>
                </a:solidFill>
                <a:effectLst/>
                <a:latin typeface="Lato" panose="020F0502020204030203" pitchFamily="34" charset="0"/>
              </a:rPr>
              <a:t>2</a:t>
            </a:r>
            <a:r>
              <a:rPr lang="en-US" b="0" i="0" dirty="0">
                <a:solidFill>
                  <a:srgbClr val="383636"/>
                </a:solidFill>
                <a:effectLst/>
                <a:latin typeface="Lato" panose="020F0502020204030203" pitchFamily="34" charset="0"/>
              </a:rPr>
              <a:t>.</a:t>
            </a:r>
          </a:p>
          <a:p>
            <a:r>
              <a:rPr lang="en-US" b="0" i="0" dirty="0">
                <a:solidFill>
                  <a:srgbClr val="383636"/>
                </a:solidFill>
                <a:effectLst/>
                <a:latin typeface="Lato" panose="020F0502020204030203" pitchFamily="34" charset="0"/>
              </a:rPr>
              <a:t>When the patient was placed in the Trendelenburg position for central line placement, it was noted that after each positive pressure inflation, several grain seeds would fall to the proximal end (now the most dependent portion) of the ETT during expiration.</a:t>
            </a:r>
          </a:p>
          <a:p>
            <a:r>
              <a:rPr lang="en-US" b="0" i="0" dirty="0">
                <a:solidFill>
                  <a:srgbClr val="383636"/>
                </a:solidFill>
                <a:effectLst/>
                <a:latin typeface="Lato" panose="020F0502020204030203" pitchFamily="34" charset="0"/>
              </a:rPr>
              <a:t>During the subsequent 20 min, the surgeon performed manual chest percussions as the patient was moved alternately from supine to lateral and prone positions</a:t>
            </a:r>
            <a:endParaRPr lang="en-US" dirty="0"/>
          </a:p>
        </p:txBody>
      </p:sp>
      <p:pic>
        <p:nvPicPr>
          <p:cNvPr id="1026" name="Picture 2" descr="Table 1. Arterial Blood Gases ">
            <a:extLst>
              <a:ext uri="{FF2B5EF4-FFF2-40B4-BE49-F238E27FC236}">
                <a16:creationId xmlns:a16="http://schemas.microsoft.com/office/drawing/2014/main" id="{201EE6FE-B2C8-D445-17B0-C03296A233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0065" y="3369520"/>
            <a:ext cx="6368290" cy="19793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1864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9ED51-CEAF-224D-A216-D0BEF8811EDE}"/>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7425943-339D-2A4B-83F7-025FA7A7D81A}"/>
              </a:ext>
            </a:extLst>
          </p:cNvPr>
          <p:cNvSpPr>
            <a:spLocks noGrp="1"/>
          </p:cNvSpPr>
          <p:nvPr>
            <p:ph idx="1"/>
          </p:nvPr>
        </p:nvSpPr>
        <p:spPr/>
        <p:txBody>
          <a:bodyPr/>
          <a:lstStyle/>
          <a:p>
            <a:r>
              <a:rPr lang="en-US" dirty="0" err="1"/>
              <a:t>Potkin</a:t>
            </a:r>
            <a:r>
              <a:rPr lang="en-US" dirty="0"/>
              <a:t> RT, Swenson ER. Resuscitation from severe acute hypercapnia.</a:t>
            </a:r>
          </a:p>
          <a:p>
            <a:r>
              <a:rPr lang="en-US" dirty="0"/>
              <a:t>Determinants of tolerance and survival. </a:t>
            </a:r>
            <a:r>
              <a:rPr lang="en-US"/>
              <a:t>Chest 102: 1742-1745, 1992.</a:t>
            </a:r>
          </a:p>
          <a:p>
            <a:endParaRPr lang="en-US"/>
          </a:p>
        </p:txBody>
      </p:sp>
    </p:spTree>
    <p:extLst>
      <p:ext uri="{BB962C8B-B14F-4D97-AF65-F5344CB8AC3E}">
        <p14:creationId xmlns:p14="http://schemas.microsoft.com/office/powerpoint/2010/main" val="1259362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AEB81-7788-D84A-9242-9037FB744F70}"/>
              </a:ext>
            </a:extLst>
          </p:cNvPr>
          <p:cNvSpPr>
            <a:spLocks noGrp="1"/>
          </p:cNvSpPr>
          <p:nvPr>
            <p:ph type="title"/>
          </p:nvPr>
        </p:nvSpPr>
        <p:spPr/>
        <p:txBody>
          <a:bodyPr/>
          <a:lstStyle/>
          <a:p>
            <a:r>
              <a:rPr lang="en-US" dirty="0"/>
              <a:t>Everest climbers NEJM</a:t>
            </a:r>
          </a:p>
        </p:txBody>
      </p:sp>
      <p:sp>
        <p:nvSpPr>
          <p:cNvPr id="3" name="Content Placeholder 2">
            <a:extLst>
              <a:ext uri="{FF2B5EF4-FFF2-40B4-BE49-F238E27FC236}">
                <a16:creationId xmlns:a16="http://schemas.microsoft.com/office/drawing/2014/main" id="{71D91538-17BC-DA40-8567-709277C6682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4879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E5FC8-C0E1-EE42-A0A1-B1ECC82249D6}"/>
              </a:ext>
            </a:extLst>
          </p:cNvPr>
          <p:cNvSpPr>
            <a:spLocks noGrp="1"/>
          </p:cNvSpPr>
          <p:nvPr>
            <p:ph type="title"/>
          </p:nvPr>
        </p:nvSpPr>
        <p:spPr/>
        <p:txBody>
          <a:bodyPr/>
          <a:lstStyle/>
          <a:p>
            <a:r>
              <a:rPr lang="en-US" dirty="0"/>
              <a:t>Video of guy in low oxygen chamber</a:t>
            </a:r>
          </a:p>
        </p:txBody>
      </p:sp>
      <p:sp>
        <p:nvSpPr>
          <p:cNvPr id="3" name="Content Placeholder 2">
            <a:extLst>
              <a:ext uri="{FF2B5EF4-FFF2-40B4-BE49-F238E27FC236}">
                <a16:creationId xmlns:a16="http://schemas.microsoft.com/office/drawing/2014/main" id="{3E09A260-99B4-BA4F-A1E0-CD1E1DEC413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573144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90599-C83F-DC46-9AEB-099EB51824DB}"/>
              </a:ext>
            </a:extLst>
          </p:cNvPr>
          <p:cNvSpPr>
            <a:spLocks noGrp="1"/>
          </p:cNvSpPr>
          <p:nvPr>
            <p:ph type="title"/>
          </p:nvPr>
        </p:nvSpPr>
        <p:spPr/>
        <p:txBody>
          <a:bodyPr/>
          <a:lstStyle/>
          <a:p>
            <a:r>
              <a:rPr lang="en-US" dirty="0"/>
              <a:t>pH after rowing	</a:t>
            </a:r>
          </a:p>
        </p:txBody>
      </p:sp>
      <p:sp>
        <p:nvSpPr>
          <p:cNvPr id="3" name="Content Placeholder 2">
            <a:extLst>
              <a:ext uri="{FF2B5EF4-FFF2-40B4-BE49-F238E27FC236}">
                <a16:creationId xmlns:a16="http://schemas.microsoft.com/office/drawing/2014/main" id="{CA940D66-FBCC-AA43-B021-1FAFE7A76F58}"/>
              </a:ext>
            </a:extLst>
          </p:cNvPr>
          <p:cNvSpPr>
            <a:spLocks noGrp="1"/>
          </p:cNvSpPr>
          <p:nvPr>
            <p:ph idx="1"/>
          </p:nvPr>
        </p:nvSpPr>
        <p:spPr/>
        <p:txBody>
          <a:bodyPr/>
          <a:lstStyle/>
          <a:p>
            <a:r>
              <a:rPr lang="en-US" dirty="0"/>
              <a:t>http://</a:t>
            </a:r>
            <a:r>
              <a:rPr lang="en-US" dirty="0" err="1"/>
              <a:t>bionics.seas.ucla.edu</a:t>
            </a:r>
            <a:r>
              <a:rPr lang="en-US" dirty="0"/>
              <a:t>/education/Rowing/Physiology_1999_01.pdf</a:t>
            </a:r>
          </a:p>
        </p:txBody>
      </p:sp>
    </p:spTree>
    <p:extLst>
      <p:ext uri="{BB962C8B-B14F-4D97-AF65-F5344CB8AC3E}">
        <p14:creationId xmlns:p14="http://schemas.microsoft.com/office/powerpoint/2010/main" val="1481516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E7F90-C211-FD4A-8815-7C9646632485}"/>
              </a:ext>
            </a:extLst>
          </p:cNvPr>
          <p:cNvSpPr>
            <a:spLocks noGrp="1"/>
          </p:cNvSpPr>
          <p:nvPr>
            <p:ph type="title"/>
          </p:nvPr>
        </p:nvSpPr>
        <p:spPr/>
        <p:txBody>
          <a:bodyPr/>
          <a:lstStyle/>
          <a:p>
            <a:r>
              <a:rPr lang="en-US" dirty="0"/>
              <a:t>Blood pressure changes during heavy resistance exercise / </a:t>
            </a:r>
            <a:r>
              <a:rPr lang="en-US" dirty="0" err="1"/>
              <a:t>valsalva</a:t>
            </a:r>
            <a:endParaRPr lang="en-US" dirty="0"/>
          </a:p>
        </p:txBody>
      </p:sp>
      <p:sp>
        <p:nvSpPr>
          <p:cNvPr id="3" name="Content Placeholder 2">
            <a:extLst>
              <a:ext uri="{FF2B5EF4-FFF2-40B4-BE49-F238E27FC236}">
                <a16:creationId xmlns:a16="http://schemas.microsoft.com/office/drawing/2014/main" id="{298C6768-F9EA-DB43-9950-7FFD89C8A427}"/>
              </a:ext>
            </a:extLst>
          </p:cNvPr>
          <p:cNvSpPr>
            <a:spLocks noGrp="1"/>
          </p:cNvSpPr>
          <p:nvPr>
            <p:ph idx="1"/>
          </p:nvPr>
        </p:nvSpPr>
        <p:spPr/>
        <p:txBody>
          <a:bodyPr/>
          <a:lstStyle/>
          <a:p>
            <a:r>
              <a:rPr lang="en-US" dirty="0">
                <a:hlinkClick r:id="rId3"/>
              </a:rPr>
              <a:t>https://pubmed.ncbi.nlm.nih.gov/2632751/</a:t>
            </a:r>
            <a:endParaRPr lang="en-US" dirty="0"/>
          </a:p>
          <a:p>
            <a:pPr lvl="1"/>
            <a:r>
              <a:rPr lang="en-US" dirty="0"/>
              <a:t>Note, transmural pressure</a:t>
            </a:r>
          </a:p>
          <a:p>
            <a:pPr lvl="1"/>
            <a:endParaRPr lang="en-US" dirty="0"/>
          </a:p>
          <a:p>
            <a:pPr lvl="1"/>
            <a:endParaRPr lang="en-US" dirty="0"/>
          </a:p>
          <a:p>
            <a:r>
              <a:rPr lang="en-US" dirty="0">
                <a:hlinkClick r:id="rId4"/>
              </a:rPr>
              <a:t>https://doi.org/10.1016/S0140-6736(73)90974-4</a:t>
            </a:r>
            <a:r>
              <a:rPr lang="en-US" dirty="0"/>
              <a:t> measured transesophageal pressures as surrogates of intrathoracic pressure - ~200 mmHg</a:t>
            </a:r>
          </a:p>
          <a:p>
            <a:pPr lvl="1"/>
            <a:r>
              <a:rPr lang="en-US" dirty="0"/>
              <a:t>Subsequent work has demonstrated that the transient increase in MAP corresponds near 1:1 with increase in intrathoracic pressure -&gt; Blood displaced from aorta to vessels</a:t>
            </a:r>
          </a:p>
        </p:txBody>
      </p:sp>
    </p:spTree>
    <p:extLst>
      <p:ext uri="{BB962C8B-B14F-4D97-AF65-F5344CB8AC3E}">
        <p14:creationId xmlns:p14="http://schemas.microsoft.com/office/powerpoint/2010/main" val="1186380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2794</TotalTime>
  <Words>963</Words>
  <Application>Microsoft Macintosh PowerPoint</Application>
  <PresentationFormat>Widescreen</PresentationFormat>
  <Paragraphs>73</Paragraphs>
  <Slides>14</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Lato</vt:lpstr>
      <vt:lpstr>Times</vt:lpstr>
      <vt:lpstr>Office Theme</vt:lpstr>
      <vt:lpstr>Extreme physiology in everyday life-ish</vt:lpstr>
      <vt:lpstr>Fundamental question</vt:lpstr>
      <vt:lpstr>Apneic oxygenation in man- Anesthesiology 1959</vt:lpstr>
      <vt:lpstr>PowerPoint Presentation</vt:lpstr>
      <vt:lpstr>PowerPoint Presentation</vt:lpstr>
      <vt:lpstr>Everest climbers NEJM</vt:lpstr>
      <vt:lpstr>Video of guy in low oxygen chamber</vt:lpstr>
      <vt:lpstr>pH after rowing </vt:lpstr>
      <vt:lpstr>Blood pressure changes during heavy resistance exercise / valsalva</vt:lpstr>
      <vt:lpstr>Diving reflex bradycardia - Arnold RW. Extremes in human breath hold, facial immersion bradycardia. Undersea Biomed Res 12: 183-190, 1985 </vt:lpstr>
      <vt:lpstr>Temperature up to 41.5 in professional cyclists</vt:lpstr>
      <vt:lpstr>Comparative physiology </vt:lpstr>
      <vt:lpstr>Bird VO2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Extreme physiology in everyday life-ish</dc:title>
  <dc:creator>BRIAN LOCKE</dc:creator>
  <cp:lastModifiedBy>BRIAN LOCKE</cp:lastModifiedBy>
  <cp:revision>11</cp:revision>
  <dcterms:created xsi:type="dcterms:W3CDTF">2021-06-05T20:20:50Z</dcterms:created>
  <dcterms:modified xsi:type="dcterms:W3CDTF">2023-07-17T19:47:59Z</dcterms:modified>
</cp:coreProperties>
</file>